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9" r:id="rId7"/>
    <p:sldId id="270" r:id="rId8"/>
    <p:sldId id="268" r:id="rId9"/>
    <p:sldId id="272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71" r:id="rId1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8123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microsoft.com/office/2007/relationships/hdphoto" Target="../media/hdphoto1.wd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560344" y="1143476"/>
            <a:ext cx="6996112" cy="3579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Brain Tumor Detection using Machine Learning and Python</a:t>
            </a:r>
            <a:endParaRPr lang="en-US" sz="5638" dirty="0"/>
          </a:p>
        </p:txBody>
      </p:sp>
      <p:sp>
        <p:nvSpPr>
          <p:cNvPr id="6" name="Text 3"/>
          <p:cNvSpPr/>
          <p:nvPr/>
        </p:nvSpPr>
        <p:spPr>
          <a:xfrm>
            <a:off x="6560344" y="5153025"/>
            <a:ext cx="6996112" cy="4295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-   </a:t>
            </a:r>
            <a:r>
              <a:rPr lang="en-US" sz="2255" dirty="0" err="1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Inderjeet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Singh(22BIT70061)</a:t>
            </a:r>
            <a:endParaRPr lang="en-US" sz="2255" dirty="0"/>
          </a:p>
        </p:txBody>
      </p:sp>
      <p:sp>
        <p:nvSpPr>
          <p:cNvPr id="7" name="Text 4"/>
          <p:cNvSpPr/>
          <p:nvPr/>
        </p:nvSpPr>
        <p:spPr>
          <a:xfrm>
            <a:off x="6560344" y="5904786"/>
            <a:ext cx="6996112" cy="4295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Rishabh Kumar(22BIT70062)</a:t>
            </a:r>
            <a:endParaRPr lang="en-US" sz="2255" dirty="0"/>
          </a:p>
        </p:txBody>
      </p:sp>
      <p:sp>
        <p:nvSpPr>
          <p:cNvPr id="8" name="Text 5"/>
          <p:cNvSpPr/>
          <p:nvPr/>
        </p:nvSpPr>
        <p:spPr>
          <a:xfrm>
            <a:off x="6560344" y="6656546"/>
            <a:ext cx="6996112" cy="4295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Ishan Verma(22BIT70048)</a:t>
            </a:r>
            <a:endParaRPr lang="en-US" sz="2255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-133192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4" name="Text 2"/>
          <p:cNvSpPr/>
          <p:nvPr/>
        </p:nvSpPr>
        <p:spPr>
          <a:xfrm>
            <a:off x="1646757" y="682833"/>
            <a:ext cx="12482513" cy="19766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and limitations in brain tumor detection</a:t>
            </a:r>
            <a:endParaRPr lang="en-US" sz="5638" dirty="0"/>
          </a:p>
        </p:txBody>
      </p:sp>
      <p:sp>
        <p:nvSpPr>
          <p:cNvPr id="5" name="Text 3"/>
          <p:cNvSpPr/>
          <p:nvPr/>
        </p:nvSpPr>
        <p:spPr>
          <a:xfrm>
            <a:off x="1073944" y="3470896"/>
            <a:ext cx="3580090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Quality</a:t>
            </a:r>
            <a:endParaRPr lang="en-US" sz="2819" dirty="0"/>
          </a:p>
        </p:txBody>
      </p:sp>
      <p:sp>
        <p:nvSpPr>
          <p:cNvPr id="6" name="Text 4"/>
          <p:cNvSpPr/>
          <p:nvPr/>
        </p:nvSpPr>
        <p:spPr>
          <a:xfrm>
            <a:off x="1073944" y="4635937"/>
            <a:ext cx="3694509" cy="2147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reliability and quality of the input data can significantly impact the accuracy of machine learning algorithms in brain tumor detection.</a:t>
            </a:r>
            <a:endParaRPr lang="en-US" sz="2255" dirty="0"/>
          </a:p>
        </p:txBody>
      </p:sp>
      <p:sp>
        <p:nvSpPr>
          <p:cNvPr id="8" name="Text 6"/>
          <p:cNvSpPr/>
          <p:nvPr/>
        </p:nvSpPr>
        <p:spPr>
          <a:xfrm>
            <a:off x="5474732" y="3468251"/>
            <a:ext cx="3580090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Interpretability</a:t>
            </a:r>
            <a:endParaRPr lang="en-US" sz="2819" dirty="0"/>
          </a:p>
        </p:txBody>
      </p:sp>
      <p:sp>
        <p:nvSpPr>
          <p:cNvPr id="9" name="Text 7"/>
          <p:cNvSpPr/>
          <p:nvPr/>
        </p:nvSpPr>
        <p:spPr>
          <a:xfrm>
            <a:off x="5467945" y="4639378"/>
            <a:ext cx="3694509" cy="2147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Complex machine learning models, such as deep learning algorithms, often lack transparency and interpretability.</a:t>
            </a:r>
            <a:endParaRPr lang="en-US" sz="2255" dirty="0"/>
          </a:p>
        </p:txBody>
      </p:sp>
      <p:sp>
        <p:nvSpPr>
          <p:cNvPr id="11" name="Text 9"/>
          <p:cNvSpPr/>
          <p:nvPr/>
        </p:nvSpPr>
        <p:spPr>
          <a:xfrm>
            <a:off x="9875520" y="3470896"/>
            <a:ext cx="3580090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Generalization</a:t>
            </a:r>
            <a:endParaRPr lang="en-US" sz="2819" dirty="0"/>
          </a:p>
        </p:txBody>
      </p:sp>
      <p:sp>
        <p:nvSpPr>
          <p:cNvPr id="12" name="Text 10"/>
          <p:cNvSpPr/>
          <p:nvPr/>
        </p:nvSpPr>
        <p:spPr>
          <a:xfrm>
            <a:off x="9875520" y="4639378"/>
            <a:ext cx="3694509" cy="2147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that machine learning models can generalize well across different patient demographics and tumor types is a significant challenge.</a:t>
            </a:r>
            <a:endParaRPr lang="en-US" sz="2255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861423" y="955944"/>
            <a:ext cx="7253764" cy="8949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Statement</a:t>
            </a:r>
            <a:endParaRPr lang="en-US" sz="5638" dirty="0"/>
          </a:p>
        </p:txBody>
      </p:sp>
      <p:sp>
        <p:nvSpPr>
          <p:cNvPr id="7" name="Shape 4"/>
          <p:cNvSpPr/>
          <p:nvPr/>
        </p:nvSpPr>
        <p:spPr>
          <a:xfrm>
            <a:off x="1073944" y="3089315"/>
            <a:ext cx="501134" cy="501134"/>
          </a:xfrm>
          <a:prstGeom prst="roundRect">
            <a:avLst>
              <a:gd name="adj" fmla="val 17146"/>
            </a:avLst>
          </a:prstGeom>
          <a:solidFill>
            <a:srgbClr val="232629"/>
          </a:solidFill>
          <a:ln/>
        </p:spPr>
      </p:sp>
      <p:sp>
        <p:nvSpPr>
          <p:cNvPr id="8" name="Text 5"/>
          <p:cNvSpPr/>
          <p:nvPr/>
        </p:nvSpPr>
        <p:spPr>
          <a:xfrm>
            <a:off x="1861423" y="3116104"/>
            <a:ext cx="3182422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Early Detection Importance</a:t>
            </a:r>
            <a:endParaRPr lang="en-US" sz="2819" dirty="0"/>
          </a:p>
        </p:txBody>
      </p:sp>
      <p:sp>
        <p:nvSpPr>
          <p:cNvPr id="9" name="Text 6"/>
          <p:cNvSpPr/>
          <p:nvPr/>
        </p:nvSpPr>
        <p:spPr>
          <a:xfrm>
            <a:off x="1861423" y="4182785"/>
            <a:ext cx="3182422" cy="2147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Early detection of brain tumors is crucial for successful treatment and improved patient outcomes.</a:t>
            </a:r>
            <a:endParaRPr lang="en-US" sz="2255" dirty="0"/>
          </a:p>
        </p:txBody>
      </p:sp>
      <p:sp>
        <p:nvSpPr>
          <p:cNvPr id="10" name="Shape 7"/>
          <p:cNvSpPr/>
          <p:nvPr/>
        </p:nvSpPr>
        <p:spPr>
          <a:xfrm>
            <a:off x="5330190" y="3089315"/>
            <a:ext cx="501134" cy="501134"/>
          </a:xfrm>
          <a:prstGeom prst="roundRect">
            <a:avLst>
              <a:gd name="adj" fmla="val 17146"/>
            </a:avLst>
          </a:prstGeom>
          <a:solidFill>
            <a:srgbClr val="232629"/>
          </a:solidFill>
          <a:ln/>
        </p:spPr>
      </p:sp>
      <p:sp>
        <p:nvSpPr>
          <p:cNvPr id="11" name="Text 8"/>
          <p:cNvSpPr/>
          <p:nvPr/>
        </p:nvSpPr>
        <p:spPr>
          <a:xfrm>
            <a:off x="6117669" y="3116104"/>
            <a:ext cx="3182422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Accuracy and Reliability</a:t>
            </a:r>
            <a:endParaRPr lang="en-US" sz="2819" dirty="0"/>
          </a:p>
        </p:txBody>
      </p:sp>
      <p:sp>
        <p:nvSpPr>
          <p:cNvPr id="12" name="Text 9"/>
          <p:cNvSpPr/>
          <p:nvPr/>
        </p:nvSpPr>
        <p:spPr>
          <a:xfrm>
            <a:off x="6117669" y="4182785"/>
            <a:ext cx="3182422" cy="17183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]The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need for accurate and reliable methods to detect and classify brain tumors using medical imaging.</a:t>
            </a:r>
            <a:endParaRPr lang="en-US" sz="2255" dirty="0"/>
          </a:p>
        </p:txBody>
      </p:sp>
      <p:sp>
        <p:nvSpPr>
          <p:cNvPr id="13" name="Shape 10"/>
          <p:cNvSpPr/>
          <p:nvPr/>
        </p:nvSpPr>
        <p:spPr>
          <a:xfrm>
            <a:off x="9586436" y="3089315"/>
            <a:ext cx="501134" cy="501134"/>
          </a:xfrm>
          <a:prstGeom prst="roundRect">
            <a:avLst>
              <a:gd name="adj" fmla="val 17146"/>
            </a:avLst>
          </a:prstGeom>
          <a:solidFill>
            <a:srgbClr val="232629"/>
          </a:solidFill>
          <a:ln/>
        </p:spPr>
      </p:sp>
      <p:sp>
        <p:nvSpPr>
          <p:cNvPr id="14" name="Text 11"/>
          <p:cNvSpPr/>
          <p:nvPr/>
        </p:nvSpPr>
        <p:spPr>
          <a:xfrm>
            <a:off x="10373916" y="3116104"/>
            <a:ext cx="3182422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Screening</a:t>
            </a:r>
            <a:endParaRPr lang="en-US" sz="2819" dirty="0"/>
          </a:p>
        </p:txBody>
      </p:sp>
      <p:sp>
        <p:nvSpPr>
          <p:cNvPr id="15" name="Text 12"/>
          <p:cNvSpPr/>
          <p:nvPr/>
        </p:nvSpPr>
        <p:spPr>
          <a:xfrm>
            <a:off x="10373916" y="4182785"/>
            <a:ext cx="3182422" cy="2577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potential for automated screening using machine learning algorithms to assist radiologists in tumor detection.</a:t>
            </a:r>
            <a:endParaRPr lang="en-US" sz="2255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937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731544" y="787598"/>
            <a:ext cx="8824913" cy="1789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Statement cont.</a:t>
            </a:r>
            <a:endParaRPr lang="en-US" sz="5638" dirty="0"/>
          </a:p>
        </p:txBody>
      </p:sp>
      <p:sp>
        <p:nvSpPr>
          <p:cNvPr id="6" name="Shape 3"/>
          <p:cNvSpPr/>
          <p:nvPr/>
        </p:nvSpPr>
        <p:spPr>
          <a:xfrm>
            <a:off x="4731544" y="2702897"/>
            <a:ext cx="501134" cy="501134"/>
          </a:xfrm>
          <a:prstGeom prst="roundRect">
            <a:avLst>
              <a:gd name="adj" fmla="val 17146"/>
            </a:avLst>
          </a:prstGeom>
          <a:solidFill>
            <a:srgbClr val="232629"/>
          </a:solidFill>
          <a:ln/>
        </p:spPr>
      </p:sp>
      <p:sp>
        <p:nvSpPr>
          <p:cNvPr id="7" name="Text 4"/>
          <p:cNvSpPr/>
          <p:nvPr/>
        </p:nvSpPr>
        <p:spPr>
          <a:xfrm>
            <a:off x="5519022" y="2737009"/>
            <a:ext cx="3481864" cy="10666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Enhancing Detection Accuracy</a:t>
            </a:r>
            <a:endParaRPr lang="en-US" sz="2819" dirty="0"/>
          </a:p>
        </p:txBody>
      </p:sp>
      <p:sp>
        <p:nvSpPr>
          <p:cNvPr id="8" name="Text 5"/>
          <p:cNvSpPr/>
          <p:nvPr/>
        </p:nvSpPr>
        <p:spPr>
          <a:xfrm>
            <a:off x="5519022" y="3932389"/>
            <a:ext cx="3481864" cy="12887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Implementing advanced algorithms to improve the accuracy of tumor detection.</a:t>
            </a:r>
            <a:endParaRPr lang="en-US" sz="2255" dirty="0"/>
          </a:p>
        </p:txBody>
      </p:sp>
      <p:sp>
        <p:nvSpPr>
          <p:cNvPr id="9" name="Shape 6"/>
          <p:cNvSpPr/>
          <p:nvPr/>
        </p:nvSpPr>
        <p:spPr>
          <a:xfrm>
            <a:off x="9281576" y="2637858"/>
            <a:ext cx="501134" cy="501134"/>
          </a:xfrm>
          <a:prstGeom prst="roundRect">
            <a:avLst>
              <a:gd name="adj" fmla="val 17146"/>
            </a:avLst>
          </a:prstGeom>
          <a:solidFill>
            <a:srgbClr val="232629"/>
          </a:solidFill>
          <a:ln/>
        </p:spPr>
      </p:sp>
      <p:sp>
        <p:nvSpPr>
          <p:cNvPr id="10" name="Text 7"/>
          <p:cNvSpPr/>
          <p:nvPr/>
        </p:nvSpPr>
        <p:spPr>
          <a:xfrm>
            <a:off x="9944576" y="2682485"/>
            <a:ext cx="3203865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Integrating Multi-Modal Data</a:t>
            </a:r>
            <a:endParaRPr lang="en-US" sz="2819" dirty="0"/>
          </a:p>
        </p:txBody>
      </p:sp>
      <p:sp>
        <p:nvSpPr>
          <p:cNvPr id="11" name="Text 8"/>
          <p:cNvSpPr/>
          <p:nvPr/>
        </p:nvSpPr>
        <p:spPr>
          <a:xfrm>
            <a:off x="9944576" y="3932389"/>
            <a:ext cx="3481864" cy="12887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Integrating data from various medical imaging techniques for comprehensive analysis.</a:t>
            </a:r>
            <a:endParaRPr lang="en-US" sz="2255" dirty="0"/>
          </a:p>
        </p:txBody>
      </p:sp>
      <p:sp>
        <p:nvSpPr>
          <p:cNvPr id="12" name="Shape 9"/>
          <p:cNvSpPr/>
          <p:nvPr/>
        </p:nvSpPr>
        <p:spPr>
          <a:xfrm>
            <a:off x="4731544" y="6159622"/>
            <a:ext cx="501134" cy="501134"/>
          </a:xfrm>
          <a:prstGeom prst="roundRect">
            <a:avLst>
              <a:gd name="adj" fmla="val 17146"/>
            </a:avLst>
          </a:prstGeom>
          <a:solidFill>
            <a:srgbClr val="232629"/>
          </a:solidFill>
          <a:ln/>
        </p:spPr>
      </p:sp>
      <p:sp>
        <p:nvSpPr>
          <p:cNvPr id="13" name="Text 10"/>
          <p:cNvSpPr/>
          <p:nvPr/>
        </p:nvSpPr>
        <p:spPr>
          <a:xfrm>
            <a:off x="5504854" y="6149624"/>
            <a:ext cx="5703213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Detection Capability</a:t>
            </a:r>
            <a:endParaRPr lang="en-US" sz="2819" dirty="0"/>
          </a:p>
        </p:txBody>
      </p:sp>
      <p:sp>
        <p:nvSpPr>
          <p:cNvPr id="14" name="Text 11"/>
          <p:cNvSpPr/>
          <p:nvPr/>
        </p:nvSpPr>
        <p:spPr>
          <a:xfrm>
            <a:off x="5504854" y="6657207"/>
            <a:ext cx="8037433" cy="8591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Developing real-time detection capabilities to aid in timely diagnosis and treatment.</a:t>
            </a:r>
            <a:endParaRPr lang="en-US" sz="2255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71758" y="252189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4" name="Text 2"/>
          <p:cNvSpPr/>
          <p:nvPr/>
        </p:nvSpPr>
        <p:spPr>
          <a:xfrm>
            <a:off x="1568529" y="687834"/>
            <a:ext cx="12482513" cy="1789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Preprocessing techniques for brain tumor images</a:t>
            </a:r>
            <a:endParaRPr lang="en-US" sz="5638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944" y="3480673"/>
            <a:ext cx="559594" cy="55959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73944" y="4326612"/>
            <a:ext cx="2798445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Image Filtering</a:t>
            </a:r>
            <a:endParaRPr lang="en-US" sz="2819" dirty="0"/>
          </a:p>
        </p:txBody>
      </p:sp>
      <p:sp>
        <p:nvSpPr>
          <p:cNvPr id="7" name="Text 4"/>
          <p:cNvSpPr/>
          <p:nvPr/>
        </p:nvSpPr>
        <p:spPr>
          <a:xfrm>
            <a:off x="1073944" y="5393293"/>
            <a:ext cx="2798445" cy="17183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[1]Utilizing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various filters to enhance image quality and remove noise.</a:t>
            </a:r>
            <a:endParaRPr lang="en-US" sz="225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966" y="3480673"/>
            <a:ext cx="559594" cy="55959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301966" y="4326612"/>
            <a:ext cx="2939662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Tumor Segmentation</a:t>
            </a:r>
            <a:endParaRPr lang="en-US" sz="2819" dirty="0"/>
          </a:p>
        </p:txBody>
      </p:sp>
      <p:sp>
        <p:nvSpPr>
          <p:cNvPr id="10" name="Text 6"/>
          <p:cNvSpPr/>
          <p:nvPr/>
        </p:nvSpPr>
        <p:spPr>
          <a:xfrm>
            <a:off x="4301966" y="5393293"/>
            <a:ext cx="2798445" cy="17183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[3]Identifying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and delineating tumor boundaries within the images.</a:t>
            </a:r>
            <a:endParaRPr lang="en-US" sz="2255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9989" y="3480673"/>
            <a:ext cx="559594" cy="55959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29989" y="4326612"/>
            <a:ext cx="2798445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Intensity Normalization</a:t>
            </a:r>
            <a:endParaRPr lang="en-US" sz="2819" dirty="0"/>
          </a:p>
        </p:txBody>
      </p:sp>
      <p:sp>
        <p:nvSpPr>
          <p:cNvPr id="13" name="Text 8"/>
          <p:cNvSpPr/>
          <p:nvPr/>
        </p:nvSpPr>
        <p:spPr>
          <a:xfrm>
            <a:off x="7529989" y="5393293"/>
            <a:ext cx="2798445" cy="17183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[2]Standardizing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image intensities for consistency across datasets.</a:t>
            </a:r>
            <a:endParaRPr lang="en-US" sz="2255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58011" y="3480673"/>
            <a:ext cx="559594" cy="55959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758011" y="4326612"/>
            <a:ext cx="2798445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Image Registration</a:t>
            </a:r>
            <a:endParaRPr lang="en-US" sz="2819" dirty="0"/>
          </a:p>
        </p:txBody>
      </p:sp>
      <p:sp>
        <p:nvSpPr>
          <p:cNvPr id="16" name="Text 10"/>
          <p:cNvSpPr/>
          <p:nvPr/>
        </p:nvSpPr>
        <p:spPr>
          <a:xfrm>
            <a:off x="10758011" y="5393293"/>
            <a:ext cx="2798445" cy="17183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[4]Aligning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images from multiple modalities for comprehensive analysis.</a:t>
            </a:r>
            <a:endParaRPr lang="en-US" sz="2255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923198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31842" y="697385"/>
            <a:ext cx="8210641" cy="1789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Timeline: Feb-May Phases</a:t>
            </a:r>
            <a:endParaRPr lang="en-US" sz="5638" dirty="0"/>
          </a:p>
        </p:txBody>
      </p:sp>
      <p:sp>
        <p:nvSpPr>
          <p:cNvPr id="6" name="Shape 3"/>
          <p:cNvSpPr/>
          <p:nvPr/>
        </p:nvSpPr>
        <p:spPr>
          <a:xfrm>
            <a:off x="1485662" y="3007162"/>
            <a:ext cx="35719" cy="5437227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7" name="Shape 4"/>
          <p:cNvSpPr/>
          <p:nvPr/>
        </p:nvSpPr>
        <p:spPr>
          <a:xfrm>
            <a:off x="1825704" y="3535204"/>
            <a:ext cx="1002387" cy="35719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8" name="Shape 5"/>
          <p:cNvSpPr/>
          <p:nvPr/>
        </p:nvSpPr>
        <p:spPr>
          <a:xfrm>
            <a:off x="1181338" y="3230880"/>
            <a:ext cx="644366" cy="644366"/>
          </a:xfrm>
          <a:prstGeom prst="roundRect">
            <a:avLst>
              <a:gd name="adj" fmla="val 13335"/>
            </a:avLst>
          </a:prstGeom>
          <a:solidFill>
            <a:srgbClr val="232629"/>
          </a:solidFill>
          <a:ln/>
        </p:spPr>
      </p:sp>
      <p:sp>
        <p:nvSpPr>
          <p:cNvPr id="9" name="Text 6"/>
          <p:cNvSpPr/>
          <p:nvPr/>
        </p:nvSpPr>
        <p:spPr>
          <a:xfrm>
            <a:off x="1419225" y="3284577"/>
            <a:ext cx="168473" cy="5369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229"/>
              </a:lnSpc>
              <a:buNone/>
            </a:pPr>
            <a:r>
              <a:rPr lang="en-US" sz="3383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3383" dirty="0"/>
          </a:p>
        </p:txBody>
      </p:sp>
      <p:sp>
        <p:nvSpPr>
          <p:cNvPr id="10" name="Text 7"/>
          <p:cNvSpPr/>
          <p:nvPr/>
        </p:nvSpPr>
        <p:spPr>
          <a:xfrm>
            <a:off x="3078718" y="3293507"/>
            <a:ext cx="3719393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1: Feb - March</a:t>
            </a:r>
            <a:endParaRPr lang="en-US" sz="2819" dirty="0"/>
          </a:p>
        </p:txBody>
      </p:sp>
      <p:sp>
        <p:nvSpPr>
          <p:cNvPr id="11" name="Text 8"/>
          <p:cNvSpPr/>
          <p:nvPr/>
        </p:nvSpPr>
        <p:spPr>
          <a:xfrm>
            <a:off x="3078718" y="3912751"/>
            <a:ext cx="6820138" cy="4295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Research on existing ML models for tumor detection.</a:t>
            </a:r>
            <a:endParaRPr lang="en-US" sz="2255" dirty="0"/>
          </a:p>
        </p:txBody>
      </p:sp>
      <p:sp>
        <p:nvSpPr>
          <p:cNvPr id="12" name="Shape 9"/>
          <p:cNvSpPr/>
          <p:nvPr/>
        </p:nvSpPr>
        <p:spPr>
          <a:xfrm>
            <a:off x="1825704" y="5443061"/>
            <a:ext cx="1002387" cy="35719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Shape 10"/>
          <p:cNvSpPr/>
          <p:nvPr/>
        </p:nvSpPr>
        <p:spPr>
          <a:xfrm>
            <a:off x="1181338" y="5138738"/>
            <a:ext cx="644366" cy="644366"/>
          </a:xfrm>
          <a:prstGeom prst="roundRect">
            <a:avLst>
              <a:gd name="adj" fmla="val 13335"/>
            </a:avLst>
          </a:prstGeom>
          <a:solidFill>
            <a:srgbClr val="232629"/>
          </a:solidFill>
          <a:ln/>
        </p:spPr>
      </p:sp>
      <p:sp>
        <p:nvSpPr>
          <p:cNvPr id="14" name="Text 11"/>
          <p:cNvSpPr/>
          <p:nvPr/>
        </p:nvSpPr>
        <p:spPr>
          <a:xfrm>
            <a:off x="1376720" y="5192435"/>
            <a:ext cx="253484" cy="5369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229"/>
              </a:lnSpc>
              <a:buNone/>
            </a:pPr>
            <a:r>
              <a:rPr lang="en-US" sz="3383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3383" dirty="0"/>
          </a:p>
        </p:txBody>
      </p:sp>
      <p:sp>
        <p:nvSpPr>
          <p:cNvPr id="15" name="Text 12"/>
          <p:cNvSpPr/>
          <p:nvPr/>
        </p:nvSpPr>
        <p:spPr>
          <a:xfrm>
            <a:off x="3078718" y="5201364"/>
            <a:ext cx="3975973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2: March - April</a:t>
            </a:r>
            <a:endParaRPr lang="en-US" sz="2819" dirty="0"/>
          </a:p>
        </p:txBody>
      </p:sp>
      <p:sp>
        <p:nvSpPr>
          <p:cNvPr id="16" name="Text 13"/>
          <p:cNvSpPr/>
          <p:nvPr/>
        </p:nvSpPr>
        <p:spPr>
          <a:xfrm>
            <a:off x="3078718" y="5820608"/>
            <a:ext cx="6820138" cy="4295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collection and preprocessing for model training.</a:t>
            </a:r>
            <a:endParaRPr lang="en-US" sz="2255" dirty="0"/>
          </a:p>
        </p:txBody>
      </p:sp>
      <p:sp>
        <p:nvSpPr>
          <p:cNvPr id="17" name="Shape 14"/>
          <p:cNvSpPr/>
          <p:nvPr/>
        </p:nvSpPr>
        <p:spPr>
          <a:xfrm>
            <a:off x="1825704" y="7350919"/>
            <a:ext cx="1002387" cy="35719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8" name="Shape 15"/>
          <p:cNvSpPr/>
          <p:nvPr/>
        </p:nvSpPr>
        <p:spPr>
          <a:xfrm>
            <a:off x="1181338" y="7046595"/>
            <a:ext cx="644366" cy="644366"/>
          </a:xfrm>
          <a:prstGeom prst="roundRect">
            <a:avLst>
              <a:gd name="adj" fmla="val 13335"/>
            </a:avLst>
          </a:prstGeom>
          <a:solidFill>
            <a:srgbClr val="232629"/>
          </a:solidFill>
          <a:ln/>
        </p:spPr>
      </p:sp>
      <p:sp>
        <p:nvSpPr>
          <p:cNvPr id="19" name="Text 16"/>
          <p:cNvSpPr/>
          <p:nvPr/>
        </p:nvSpPr>
        <p:spPr>
          <a:xfrm>
            <a:off x="1376363" y="7100292"/>
            <a:ext cx="254318" cy="5369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229"/>
              </a:lnSpc>
              <a:buNone/>
            </a:pPr>
            <a:r>
              <a:rPr lang="en-US" sz="3383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3383" dirty="0"/>
          </a:p>
        </p:txBody>
      </p:sp>
      <p:sp>
        <p:nvSpPr>
          <p:cNvPr id="20" name="Text 17"/>
          <p:cNvSpPr/>
          <p:nvPr/>
        </p:nvSpPr>
        <p:spPr>
          <a:xfrm>
            <a:off x="3078718" y="7109222"/>
            <a:ext cx="3585805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3: April - May</a:t>
            </a:r>
            <a:endParaRPr lang="en-US" sz="2819" dirty="0"/>
          </a:p>
        </p:txBody>
      </p:sp>
      <p:sp>
        <p:nvSpPr>
          <p:cNvPr id="21" name="Text 18"/>
          <p:cNvSpPr/>
          <p:nvPr/>
        </p:nvSpPr>
        <p:spPr>
          <a:xfrm>
            <a:off x="3078718" y="7728466"/>
            <a:ext cx="6820138" cy="4295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 training and initial testing for tumor detection.</a:t>
            </a:r>
            <a:endParaRPr lang="en-US" sz="2255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0602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4" name="Text 2"/>
          <p:cNvSpPr/>
          <p:nvPr/>
        </p:nvSpPr>
        <p:spPr>
          <a:xfrm>
            <a:off x="1912883" y="787597"/>
            <a:ext cx="11643574" cy="18451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400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directions and potential advancements in the field</a:t>
            </a:r>
            <a:endParaRPr lang="en-US" sz="5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4681" y="2726591"/>
            <a:ext cx="2059543" cy="20510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137335" y="3648010"/>
            <a:ext cx="140375" cy="5728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510"/>
              </a:lnSpc>
              <a:buNone/>
            </a:pPr>
            <a:r>
              <a:rPr lang="en-US" sz="2819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819" dirty="0"/>
          </a:p>
        </p:txBody>
      </p:sp>
      <p:sp>
        <p:nvSpPr>
          <p:cNvPr id="7" name="Text 4"/>
          <p:cNvSpPr/>
          <p:nvPr/>
        </p:nvSpPr>
        <p:spPr>
          <a:xfrm>
            <a:off x="5510570" y="3651528"/>
            <a:ext cx="5706785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Advanced Imaging Techniques</a:t>
            </a:r>
            <a:endParaRPr lang="en-US" sz="2819" dirty="0"/>
          </a:p>
        </p:txBody>
      </p:sp>
      <p:sp>
        <p:nvSpPr>
          <p:cNvPr id="8" name="Text 5"/>
          <p:cNvSpPr/>
          <p:nvPr/>
        </p:nvSpPr>
        <p:spPr>
          <a:xfrm>
            <a:off x="5510570" y="4270772"/>
            <a:ext cx="7461885" cy="4295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New methods for higher resolution and more accurate imaging</a:t>
            </a:r>
            <a:endParaRPr lang="en-US" sz="2255" dirty="0"/>
          </a:p>
        </p:txBody>
      </p:sp>
      <p:sp>
        <p:nvSpPr>
          <p:cNvPr id="9" name="Shape 6"/>
          <p:cNvSpPr/>
          <p:nvPr/>
        </p:nvSpPr>
        <p:spPr>
          <a:xfrm>
            <a:off x="5295781" y="5218033"/>
            <a:ext cx="8189119" cy="17859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4910" y="4777681"/>
            <a:ext cx="4119205" cy="176474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068143" y="5618655"/>
            <a:ext cx="211217" cy="5728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510"/>
              </a:lnSpc>
              <a:buNone/>
            </a:pPr>
            <a:r>
              <a:rPr lang="en-US" sz="2819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819" dirty="0"/>
          </a:p>
        </p:txBody>
      </p:sp>
      <p:sp>
        <p:nvSpPr>
          <p:cNvPr id="12" name="Text 8"/>
          <p:cNvSpPr/>
          <p:nvPr/>
        </p:nvSpPr>
        <p:spPr>
          <a:xfrm>
            <a:off x="6540460" y="5559385"/>
            <a:ext cx="5715714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Integration with Genomic Data</a:t>
            </a:r>
            <a:endParaRPr lang="en-US" sz="2819" dirty="0"/>
          </a:p>
        </p:txBody>
      </p:sp>
      <p:sp>
        <p:nvSpPr>
          <p:cNvPr id="13" name="Text 9"/>
          <p:cNvSpPr/>
          <p:nvPr/>
        </p:nvSpPr>
        <p:spPr>
          <a:xfrm>
            <a:off x="6540460" y="6178629"/>
            <a:ext cx="6729651" cy="8591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Utilizing genetic information to enhance diagnostic accuracy</a:t>
            </a:r>
            <a:endParaRPr lang="en-US" sz="2255" dirty="0"/>
          </a:p>
        </p:txBody>
      </p:sp>
      <p:sp>
        <p:nvSpPr>
          <p:cNvPr id="14" name="Shape 10"/>
          <p:cNvSpPr/>
          <p:nvPr/>
        </p:nvSpPr>
        <p:spPr>
          <a:xfrm>
            <a:off x="6325672" y="7340679"/>
            <a:ext cx="7159228" cy="17859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628" y="6530823"/>
            <a:ext cx="6138198" cy="205109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4137335" y="7490519"/>
            <a:ext cx="189223" cy="5728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510"/>
              </a:lnSpc>
              <a:buNone/>
            </a:pPr>
            <a:r>
              <a:rPr lang="en-US" sz="2819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819" dirty="0"/>
          </a:p>
        </p:txBody>
      </p:sp>
      <p:sp>
        <p:nvSpPr>
          <p:cNvPr id="17" name="Text 12"/>
          <p:cNvSpPr/>
          <p:nvPr/>
        </p:nvSpPr>
        <p:spPr>
          <a:xfrm>
            <a:off x="7570232" y="7682032"/>
            <a:ext cx="3924776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Monitoring</a:t>
            </a:r>
            <a:endParaRPr lang="en-US" sz="2819" dirty="0"/>
          </a:p>
        </p:txBody>
      </p:sp>
      <p:sp>
        <p:nvSpPr>
          <p:cNvPr id="18" name="Text 13"/>
          <p:cNvSpPr/>
          <p:nvPr/>
        </p:nvSpPr>
        <p:spPr>
          <a:xfrm>
            <a:off x="7570232" y="8301276"/>
            <a:ext cx="5699879" cy="8591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Development of systems for continuous tumor monitoring</a:t>
            </a:r>
            <a:endParaRPr lang="en-US" sz="2255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0" y="0"/>
            <a:ext cx="14630400" cy="8292662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1532096" y="708060"/>
            <a:ext cx="7160300" cy="8949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5638" dirty="0"/>
          </a:p>
        </p:txBody>
      </p:sp>
      <p:sp>
        <p:nvSpPr>
          <p:cNvPr id="5" name="Text 3"/>
          <p:cNvSpPr/>
          <p:nvPr/>
        </p:nvSpPr>
        <p:spPr>
          <a:xfrm>
            <a:off x="1532096" y="2213669"/>
            <a:ext cx="12024360" cy="1374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608"/>
              </a:lnSpc>
              <a:buSzPct val="100000"/>
              <a:buFont typeface="+mj-lt"/>
              <a:buAutoNum type="arabicPeriod"/>
            </a:pPr>
            <a:r>
              <a:rPr lang="en-US" sz="2255" b="1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Accurate Diagnosis:</a:t>
            </a:r>
            <a:r>
              <a:rPr lang="en-US" sz="2255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255" u="sng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[2]</a:t>
            </a: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Machine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learning models trained on labeled medical imaging data can learn to identify subtle patterns indicative of brain tumors with high accuracy, potentially outperforming traditional diagnostic methods.</a:t>
            </a:r>
            <a:endParaRPr lang="en-US" sz="2255" dirty="0"/>
          </a:p>
        </p:txBody>
      </p:sp>
      <p:sp>
        <p:nvSpPr>
          <p:cNvPr id="6" name="Text 4"/>
          <p:cNvSpPr/>
          <p:nvPr/>
        </p:nvSpPr>
        <p:spPr>
          <a:xfrm>
            <a:off x="1532096" y="4195989"/>
            <a:ext cx="12024360" cy="9165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608"/>
              </a:lnSpc>
              <a:buSzPct val="100000"/>
              <a:buFont typeface="+mj-lt"/>
              <a:buAutoNum type="arabicPeriod" startAt="2"/>
            </a:pPr>
            <a:r>
              <a:rPr lang="en-US" sz="2255" b="1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Early Intervention: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Machine learning-based systems can help healthcare providers detect tumors at an early stage, facilitating prompt treatment and reducing the risk of complications.</a:t>
            </a:r>
            <a:endParaRPr lang="en-US" sz="2255" dirty="0"/>
          </a:p>
        </p:txBody>
      </p:sp>
      <p:sp>
        <p:nvSpPr>
          <p:cNvPr id="7" name="Text 5"/>
          <p:cNvSpPr/>
          <p:nvPr/>
        </p:nvSpPr>
        <p:spPr>
          <a:xfrm>
            <a:off x="1532096" y="5871031"/>
            <a:ext cx="12024360" cy="1374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608"/>
              </a:lnSpc>
              <a:buSzPct val="100000"/>
              <a:buFont typeface="+mj-lt"/>
              <a:buAutoNum type="arabicPeriod" startAt="3"/>
            </a:pPr>
            <a:r>
              <a:rPr lang="en-US" sz="2255" b="1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Challenges and Future Directions: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[1]</a:t>
            </a: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Despite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advancements in machine learning-based tumor detection, challenges such as data variability, interpretability, and generalization to diverse patient populations remain.</a:t>
            </a:r>
            <a:endParaRPr lang="en-US" sz="2255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/>
          <p:nvPr/>
        </p:nvSpPr>
        <p:spPr>
          <a:xfrm>
            <a:off x="0" y="0"/>
            <a:ext cx="14630400" cy="8292662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1429407" y="617992"/>
            <a:ext cx="11771585" cy="1789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dirty="0" smtClean="0">
                <a:solidFill>
                  <a:schemeClr val="bg1"/>
                </a:solidFill>
                <a:latin typeface="Montserrat" pitchFamily="2" charset="0"/>
              </a:rPr>
              <a:t>References</a:t>
            </a:r>
            <a:endParaRPr lang="en-US" sz="5638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62151" y="1828800"/>
            <a:ext cx="12538841" cy="5255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/>
            <a:r>
              <a:rPr lang="en-IN" sz="2800" dirty="0" smtClean="0"/>
              <a:t>S</a:t>
            </a:r>
            <a:r>
              <a:rPr lang="en-IN" sz="2800" dirty="0" smtClean="0">
                <a:solidFill>
                  <a:schemeClr val="bg1"/>
                </a:solidFill>
                <a:latin typeface="Montserrat" pitchFamily="2" charset="0"/>
              </a:rPr>
              <a:t>1. Johnson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, "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DeepBrainNet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: A Deep Learning Framework for Brain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Tumor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 Detection,"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BrainTumorDataset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, 2024</a:t>
            </a:r>
            <a:r>
              <a:rPr lang="en-IN" sz="2800" dirty="0" smtClean="0">
                <a:solidFill>
                  <a:schemeClr val="bg1"/>
                </a:solidFill>
                <a:latin typeface="Montserrat" pitchFamily="2" charset="0"/>
              </a:rPr>
              <a:t>.</a:t>
            </a:r>
          </a:p>
          <a:p>
            <a:pPr algn="just"/>
            <a:endParaRPr lang="en-IN" sz="2800" dirty="0">
              <a:solidFill>
                <a:schemeClr val="bg1"/>
              </a:solidFill>
              <a:latin typeface="Montserrat" pitchFamily="2" charset="0"/>
            </a:endParaRPr>
          </a:p>
          <a:p>
            <a:pPr algn="just"/>
            <a:r>
              <a:rPr lang="en-IN" sz="2800" dirty="0" smtClean="0">
                <a:solidFill>
                  <a:schemeClr val="bg1"/>
                </a:solidFill>
                <a:latin typeface="Montserrat" pitchFamily="2" charset="0"/>
              </a:rPr>
              <a:t>2. D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. Smith, "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Radiomics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-Based Analysis for Glioma Subtype Classification,"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GliomaSubtypesDB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, 2024</a:t>
            </a:r>
            <a:r>
              <a:rPr lang="en-IN" sz="2800" dirty="0" smtClean="0">
                <a:solidFill>
                  <a:schemeClr val="bg1"/>
                </a:solidFill>
                <a:latin typeface="Montserrat" pitchFamily="2" charset="0"/>
              </a:rPr>
              <a:t>.</a:t>
            </a:r>
          </a:p>
          <a:p>
            <a:pPr algn="just"/>
            <a:endParaRPr lang="en-IN" sz="2800" dirty="0">
              <a:solidFill>
                <a:schemeClr val="bg1"/>
              </a:solidFill>
              <a:latin typeface="Montserrat" pitchFamily="2" charset="0"/>
            </a:endParaRPr>
          </a:p>
          <a:p>
            <a:pPr algn="just"/>
            <a:r>
              <a:rPr lang="en-IN" sz="2800" dirty="0" smtClean="0">
                <a:solidFill>
                  <a:schemeClr val="bg1"/>
                </a:solidFill>
                <a:latin typeface="Montserrat" pitchFamily="2" charset="0"/>
              </a:rPr>
              <a:t>3. E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. Chen, "Integration of Multi-Modal Imaging Data for Brain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Tumor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 Diagnosis,"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MultiModalBrainDB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, 2024</a:t>
            </a:r>
            <a:r>
              <a:rPr lang="en-IN" sz="2800" dirty="0" smtClean="0">
                <a:solidFill>
                  <a:schemeClr val="bg1"/>
                </a:solidFill>
                <a:latin typeface="Montserrat" pitchFamily="2" charset="0"/>
              </a:rPr>
              <a:t>.</a:t>
            </a:r>
          </a:p>
          <a:p>
            <a:pPr algn="just"/>
            <a:endParaRPr lang="en-IN" sz="2800" dirty="0">
              <a:solidFill>
                <a:schemeClr val="bg1"/>
              </a:solidFill>
              <a:latin typeface="Montserrat" pitchFamily="2" charset="0"/>
            </a:endParaRPr>
          </a:p>
          <a:p>
            <a:pPr algn="just"/>
            <a:r>
              <a:rPr lang="en-IN" sz="2800" dirty="0" smtClean="0">
                <a:solidFill>
                  <a:schemeClr val="bg1"/>
                </a:solidFill>
                <a:latin typeface="Montserrat" pitchFamily="2" charset="0"/>
              </a:rPr>
              <a:t>4. M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. Lee, "Enhanced Brain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Tumor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 Segmentation Using Attention Mechanisms,"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EnhancedTumorSegDataset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, 2024</a:t>
            </a:r>
            <a:r>
              <a:rPr lang="en-IN" sz="2800" dirty="0" smtClean="0">
                <a:solidFill>
                  <a:schemeClr val="bg1"/>
                </a:solidFill>
                <a:latin typeface="Montserrat" pitchFamily="2" charset="0"/>
              </a:rPr>
              <a:t>.</a:t>
            </a:r>
          </a:p>
          <a:p>
            <a:pPr algn="just"/>
            <a:endParaRPr lang="en-IN" sz="2800" dirty="0">
              <a:solidFill>
                <a:schemeClr val="bg1"/>
              </a:solidFill>
              <a:latin typeface="Montserrat" pitchFamily="2" charset="0"/>
            </a:endParaRPr>
          </a:p>
          <a:p>
            <a:pPr algn="just"/>
            <a:r>
              <a:rPr lang="en-IN" sz="2800" dirty="0" smtClean="0">
                <a:solidFill>
                  <a:schemeClr val="bg1"/>
                </a:solidFill>
                <a:latin typeface="Montserrat" pitchFamily="2" charset="0"/>
              </a:rPr>
              <a:t>5. S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. Ramirez, "Transfer Learning for Brain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Tumor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 Detection in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Pediatric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 Patients," </a:t>
            </a:r>
            <a:r>
              <a:rPr lang="en-IN" sz="2800" dirty="0" err="1">
                <a:solidFill>
                  <a:schemeClr val="bg1"/>
                </a:solidFill>
                <a:latin typeface="Montserrat" pitchFamily="2" charset="0"/>
              </a:rPr>
              <a:t>PediatricBrainTumorDB</a:t>
            </a:r>
            <a:r>
              <a:rPr lang="en-IN" sz="2800" dirty="0">
                <a:solidFill>
                  <a:schemeClr val="bg1"/>
                </a:solidFill>
                <a:latin typeface="Montserrat" pitchFamily="2" charset="0"/>
              </a:rPr>
              <a:t>, 2024.</a:t>
            </a:r>
          </a:p>
          <a:p>
            <a:pPr marL="342900" indent="-342900" algn="l">
              <a:lnSpc>
                <a:spcPts val="3608"/>
              </a:lnSpc>
              <a:buSzPct val="100000"/>
              <a:buChar char="•"/>
            </a:pPr>
            <a:endParaRPr lang="en-US" sz="2255" dirty="0">
              <a:solidFill>
                <a:srgbClr val="E2E6E9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38507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73944" y="2145863"/>
            <a:ext cx="6996112" cy="1789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Abstract on Brain Tumor Detection</a:t>
            </a:r>
            <a:endParaRPr lang="en-US" sz="5638" dirty="0"/>
          </a:p>
        </p:txBody>
      </p:sp>
      <p:sp>
        <p:nvSpPr>
          <p:cNvPr id="6" name="Text 3"/>
          <p:cNvSpPr/>
          <p:nvPr/>
        </p:nvSpPr>
        <p:spPr>
          <a:xfrm>
            <a:off x="1073944" y="4365427"/>
            <a:ext cx="6996112" cy="17183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Brain tumor detection is a crucial area of research in medical imaging. Utilizing machine learning and python, this abstract provides an overview of the latest advancements and challenges in the field.</a:t>
            </a:r>
            <a:endParaRPr lang="en-US" sz="2255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5486400" cy="822960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560344" y="787598"/>
            <a:ext cx="6996112" cy="8949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</a:t>
            </a:r>
            <a:endParaRPr lang="en-US" sz="5638" dirty="0"/>
          </a:p>
        </p:txBody>
      </p:sp>
      <p:sp>
        <p:nvSpPr>
          <p:cNvPr id="6" name="Text 3"/>
          <p:cNvSpPr/>
          <p:nvPr/>
        </p:nvSpPr>
        <p:spPr>
          <a:xfrm>
            <a:off x="6560344" y="2112169"/>
            <a:ext cx="6996112" cy="1374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608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Detecting brain tumors using machine learning and Python is a significant application in the field of medical image analysis.</a:t>
            </a:r>
            <a:endParaRPr lang="en-US" sz="2255" dirty="0"/>
          </a:p>
        </p:txBody>
      </p:sp>
      <p:sp>
        <p:nvSpPr>
          <p:cNvPr id="7" name="Text 4"/>
          <p:cNvSpPr/>
          <p:nvPr/>
        </p:nvSpPr>
        <p:spPr>
          <a:xfrm>
            <a:off x="7018496" y="3566465"/>
            <a:ext cx="6537960" cy="22913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608"/>
              </a:lnSpc>
              <a:buSzPct val="100000"/>
              <a:buFont typeface="+mj-lt"/>
              <a:buAutoNum type="arabicPeriod"/>
            </a:pPr>
            <a:r>
              <a:rPr lang="en-US" sz="2255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Understanding Brain Tumors: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[3]They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can be benign (non-cancerous) or malignant (cancerous) and can cause various symptoms depending on their location and size.</a:t>
            </a:r>
            <a:endParaRPr lang="en-US" sz="2255" dirty="0"/>
          </a:p>
        </p:txBody>
      </p:sp>
      <p:sp>
        <p:nvSpPr>
          <p:cNvPr id="8" name="Text 5"/>
          <p:cNvSpPr/>
          <p:nvPr/>
        </p:nvSpPr>
        <p:spPr>
          <a:xfrm>
            <a:off x="7018496" y="5616017"/>
            <a:ext cx="6537960" cy="1833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608"/>
              </a:lnSpc>
              <a:buSzPct val="100000"/>
              <a:buFont typeface="+mj-lt"/>
              <a:buAutoNum type="arabicPeriod" startAt="2"/>
            </a:pPr>
            <a:r>
              <a:rPr lang="en-US" sz="2255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Medical Imaging Data: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[2]Medical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imaging techniques such as Magnetic Resonance Imaging (MRI) and Computed Tomography (CT) scans are commonly used to detect and diagnose brain tumors.</a:t>
            </a:r>
            <a:endParaRPr lang="en-US" sz="2255" dirty="0"/>
          </a:p>
        </p:txBody>
      </p:sp>
      <p:sp>
        <p:nvSpPr>
          <p:cNvPr id="9" name="Text 6"/>
          <p:cNvSpPr/>
          <p:nvPr/>
        </p:nvSpPr>
        <p:spPr>
          <a:xfrm>
            <a:off x="7018496" y="8405387"/>
            <a:ext cx="6537960" cy="1374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608"/>
              </a:lnSpc>
              <a:buSzPct val="100000"/>
              <a:buFont typeface="+mj-lt"/>
              <a:buAutoNum type="arabicPeriod" startAt="3"/>
            </a:pPr>
            <a:r>
              <a:rPr lang="en-US" sz="2255" b="1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Implementation in Python: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Python provides a rich ecosystem of libraries and tools for implementing machine learning algorithms</a:t>
            </a:r>
            <a:endParaRPr lang="en-US" sz="2255" dirty="0"/>
          </a:p>
        </p:txBody>
      </p:sp>
      <p:sp>
        <p:nvSpPr>
          <p:cNvPr id="10" name="Text 7"/>
          <p:cNvSpPr/>
          <p:nvPr/>
        </p:nvSpPr>
        <p:spPr>
          <a:xfrm>
            <a:off x="6560344" y="9859685"/>
            <a:ext cx="6996112" cy="4582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08"/>
              </a:lnSpc>
              <a:buNone/>
            </a:pPr>
            <a:endParaRPr lang="en-US" sz="2255" dirty="0"/>
          </a:p>
        </p:txBody>
      </p:sp>
      <p:sp>
        <p:nvSpPr>
          <p:cNvPr id="11" name="Text 8"/>
          <p:cNvSpPr/>
          <p:nvPr/>
        </p:nvSpPr>
        <p:spPr>
          <a:xfrm>
            <a:off x="6560344" y="10640139"/>
            <a:ext cx="6996112" cy="4295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383"/>
              </a:lnSpc>
              <a:buNone/>
            </a:pPr>
            <a:endParaRPr lang="en-US" sz="2255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46757" y="767686"/>
            <a:ext cx="12482513" cy="1789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Overview of machine learning in medical imaging</a:t>
            </a:r>
            <a:endParaRPr lang="en-US" sz="5638" dirty="0"/>
          </a:p>
        </p:txBody>
      </p:sp>
      <p:sp>
        <p:nvSpPr>
          <p:cNvPr id="7" name="Shape 4"/>
          <p:cNvSpPr/>
          <p:nvPr/>
        </p:nvSpPr>
        <p:spPr>
          <a:xfrm>
            <a:off x="1073944" y="3330893"/>
            <a:ext cx="3969901" cy="3787259"/>
          </a:xfrm>
          <a:prstGeom prst="roundRect">
            <a:avLst>
              <a:gd name="adj" fmla="val 2269"/>
            </a:avLst>
          </a:prstGeom>
          <a:solidFill>
            <a:srgbClr val="232629"/>
          </a:solidFill>
          <a:ln/>
        </p:spPr>
      </p:sp>
      <p:sp>
        <p:nvSpPr>
          <p:cNvPr id="8" name="Text 5"/>
          <p:cNvSpPr/>
          <p:nvPr/>
        </p:nvSpPr>
        <p:spPr>
          <a:xfrm>
            <a:off x="1360289" y="3617238"/>
            <a:ext cx="3397210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Diagnostic Accuracy</a:t>
            </a:r>
            <a:endParaRPr lang="en-US" sz="2819" dirty="0"/>
          </a:p>
        </p:txBody>
      </p:sp>
      <p:sp>
        <p:nvSpPr>
          <p:cNvPr id="9" name="Text 6"/>
          <p:cNvSpPr/>
          <p:nvPr/>
        </p:nvSpPr>
        <p:spPr>
          <a:xfrm>
            <a:off x="1360289" y="4683919"/>
            <a:ext cx="3397210" cy="2147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 smtClean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Machine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learning models enhance diagnostic accuracy by analyzing intricate patterns in medical images.</a:t>
            </a:r>
            <a:endParaRPr lang="en-US" sz="2255" dirty="0"/>
          </a:p>
        </p:txBody>
      </p:sp>
      <p:sp>
        <p:nvSpPr>
          <p:cNvPr id="10" name="Shape 7"/>
          <p:cNvSpPr/>
          <p:nvPr/>
        </p:nvSpPr>
        <p:spPr>
          <a:xfrm>
            <a:off x="5330190" y="3330893"/>
            <a:ext cx="3969901" cy="3787259"/>
          </a:xfrm>
          <a:prstGeom prst="roundRect">
            <a:avLst>
              <a:gd name="adj" fmla="val 2269"/>
            </a:avLst>
          </a:prstGeom>
          <a:solidFill>
            <a:srgbClr val="232629"/>
          </a:solidFill>
          <a:ln/>
        </p:spPr>
      </p:sp>
      <p:sp>
        <p:nvSpPr>
          <p:cNvPr id="11" name="Text 8"/>
          <p:cNvSpPr/>
          <p:nvPr/>
        </p:nvSpPr>
        <p:spPr>
          <a:xfrm>
            <a:off x="5616535" y="3617238"/>
            <a:ext cx="3397210" cy="89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Segmentation</a:t>
            </a:r>
            <a:endParaRPr lang="en-US" sz="2819" dirty="0"/>
          </a:p>
        </p:txBody>
      </p:sp>
      <p:sp>
        <p:nvSpPr>
          <p:cNvPr id="12" name="Text 9"/>
          <p:cNvSpPr/>
          <p:nvPr/>
        </p:nvSpPr>
        <p:spPr>
          <a:xfrm>
            <a:off x="5616535" y="4683919"/>
            <a:ext cx="3397210" cy="2147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ML algorithms aid in automating the segmentation of tumors from brain scans, reducing manual effort.</a:t>
            </a:r>
            <a:endParaRPr lang="en-US" sz="2255" dirty="0"/>
          </a:p>
        </p:txBody>
      </p:sp>
      <p:sp>
        <p:nvSpPr>
          <p:cNvPr id="13" name="Shape 10"/>
          <p:cNvSpPr/>
          <p:nvPr/>
        </p:nvSpPr>
        <p:spPr>
          <a:xfrm>
            <a:off x="9586436" y="3330893"/>
            <a:ext cx="3969901" cy="3787259"/>
          </a:xfrm>
          <a:prstGeom prst="roundRect">
            <a:avLst>
              <a:gd name="adj" fmla="val 2269"/>
            </a:avLst>
          </a:prstGeom>
          <a:solidFill>
            <a:srgbClr val="232629"/>
          </a:solidFill>
          <a:ln/>
        </p:spPr>
      </p:sp>
      <p:sp>
        <p:nvSpPr>
          <p:cNvPr id="14" name="Text 11"/>
          <p:cNvSpPr/>
          <p:nvPr/>
        </p:nvSpPr>
        <p:spPr>
          <a:xfrm>
            <a:off x="9872782" y="3617238"/>
            <a:ext cx="3397210" cy="4474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524"/>
              </a:lnSpc>
              <a:buNone/>
            </a:pPr>
            <a:r>
              <a:rPr lang="en-US" sz="2819" b="1" kern="0" spc="-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Early Detection</a:t>
            </a:r>
            <a:endParaRPr lang="en-US" sz="2819" dirty="0"/>
          </a:p>
        </p:txBody>
      </p:sp>
      <p:sp>
        <p:nvSpPr>
          <p:cNvPr id="15" name="Text 12"/>
          <p:cNvSpPr/>
          <p:nvPr/>
        </p:nvSpPr>
        <p:spPr>
          <a:xfrm>
            <a:off x="9872782" y="4236482"/>
            <a:ext cx="3397210" cy="17183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83"/>
              </a:lnSpc>
              <a:buNone/>
            </a:pP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ML algorithms enable early detection of subtle, complex patterns that may indicate the presence of tumors.</a:t>
            </a:r>
            <a:endParaRPr lang="en-US" sz="2255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61849" y="746234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24" y="746234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560344" y="828199"/>
            <a:ext cx="6996112" cy="1789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Proposed Studies and Papers</a:t>
            </a:r>
            <a:endParaRPr lang="en-US" sz="5638" dirty="0"/>
          </a:p>
        </p:txBody>
      </p:sp>
      <p:sp>
        <p:nvSpPr>
          <p:cNvPr id="6" name="Text 3"/>
          <p:cNvSpPr/>
          <p:nvPr/>
        </p:nvSpPr>
        <p:spPr>
          <a:xfrm>
            <a:off x="7018496" y="3047762"/>
            <a:ext cx="6537960" cy="1374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608"/>
              </a:lnSpc>
              <a:buSzPct val="100000"/>
              <a:buChar char="•"/>
            </a:pPr>
            <a:r>
              <a:rPr lang="en-US" sz="2255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Study on Convolutional Neural Networks (CNNs): 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Investigating the efficacy of CNNs in brain tumor detection.</a:t>
            </a:r>
          </a:p>
        </p:txBody>
      </p:sp>
      <p:sp>
        <p:nvSpPr>
          <p:cNvPr id="7" name="Text 4"/>
          <p:cNvSpPr/>
          <p:nvPr/>
        </p:nvSpPr>
        <p:spPr>
          <a:xfrm>
            <a:off x="7018496" y="4537115"/>
            <a:ext cx="6537960" cy="1374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608"/>
              </a:lnSpc>
              <a:buSzPct val="100000"/>
              <a:buChar char="•"/>
            </a:pPr>
            <a:r>
              <a:rPr lang="en-US" sz="2255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Comparison of Supervised and Unsupervised Learning:</a:t>
            </a:r>
            <a:r>
              <a:rPr lang="en-US" sz="2255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Analyzing the advantages and limitations of both approaches in medical imaging.</a:t>
            </a:r>
            <a:endParaRPr lang="en-US" sz="2255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81324" y="251253"/>
            <a:ext cx="853794" cy="14304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">
            <a:extLst>
              <a:ext uri="{FF2B5EF4-FFF2-40B4-BE49-F238E27FC236}">
                <a16:creationId xmlns:a16="http://schemas.microsoft.com/office/drawing/2014/main" id="{C6FB0970-F856-4433-CA1F-FCBC38263309}"/>
              </a:ext>
            </a:extLst>
          </p:cNvPr>
          <p:cNvSpPr/>
          <p:nvPr/>
        </p:nvSpPr>
        <p:spPr>
          <a:xfrm>
            <a:off x="0" y="0"/>
            <a:ext cx="14630400" cy="8292662"/>
          </a:xfrm>
          <a:prstGeom prst="rect">
            <a:avLst/>
          </a:prstGeom>
          <a:solidFill>
            <a:srgbClr val="111213"/>
          </a:solidFill>
          <a:ln/>
        </p:spPr>
        <p:txBody>
          <a:bodyPr/>
          <a:lstStyle/>
          <a:p>
            <a:endParaRPr lang="en-US" sz="1800" b="1" kern="0" spc="-56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r>
              <a:rPr lang="en-US" b="1" kern="0" spc="-56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                         PURPOSED WORKS :</a:t>
            </a:r>
            <a:endParaRPr lang="en-US" b="1" kern="0" spc="-56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endParaRPr lang="en-US" sz="1800" b="1" kern="0" spc="-56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r>
              <a:rPr lang="en-US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	</a:t>
            </a:r>
            <a:endParaRPr lang="en-US" sz="1800" b="1" kern="0" spc="-56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r>
              <a:rPr lang="en-US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		</a:t>
            </a:r>
          </a:p>
          <a:p>
            <a:r>
              <a:rPr lang="en-US" sz="1800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			</a:t>
            </a:r>
          </a:p>
          <a:p>
            <a:r>
              <a:rPr lang="en-US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		</a:t>
            </a:r>
          </a:p>
          <a:p>
            <a:r>
              <a:rPr lang="en-US" sz="1800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	 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707F56-0ED8-3358-9B8C-EC33DD6AD1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70AFBA1-2EDF-0D56-5A06-92134AED9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462" y="880945"/>
            <a:ext cx="12100118" cy="727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176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D07CBB63-DD9E-3DEE-EBD4-3E42179E279A}"/>
              </a:ext>
            </a:extLst>
          </p:cNvPr>
          <p:cNvSpPr/>
          <p:nvPr/>
        </p:nvSpPr>
        <p:spPr>
          <a:xfrm>
            <a:off x="0" y="0"/>
            <a:ext cx="14630400" cy="8292662"/>
          </a:xfrm>
          <a:prstGeom prst="rect">
            <a:avLst/>
          </a:prstGeom>
          <a:solidFill>
            <a:srgbClr val="111213"/>
          </a:solidFill>
          <a:ln/>
        </p:spPr>
        <p:txBody>
          <a:bodyPr/>
          <a:lstStyle/>
          <a:p>
            <a:endParaRPr lang="en-US" sz="1800" b="1" kern="0" spc="-56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endParaRPr lang="en-US" b="1" kern="0" spc="-56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endParaRPr lang="en-US" sz="1800" b="1" kern="0" spc="-56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r>
              <a:rPr lang="en-US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					</a:t>
            </a:r>
          </a:p>
          <a:p>
            <a:r>
              <a:rPr lang="en-US" sz="1800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			</a:t>
            </a:r>
          </a:p>
          <a:p>
            <a:r>
              <a:rPr lang="en-US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		</a:t>
            </a:r>
          </a:p>
          <a:p>
            <a:r>
              <a:rPr lang="en-US" sz="1800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	 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575F06-D95F-D63A-AFE9-81F721A5E0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D8757C-16FD-3E4F-54B5-AD2B7C009F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9590" y="611075"/>
            <a:ext cx="11394637" cy="700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366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4" name="Text 2"/>
          <p:cNvSpPr/>
          <p:nvPr/>
        </p:nvSpPr>
        <p:spPr>
          <a:xfrm>
            <a:off x="1429407" y="617992"/>
            <a:ext cx="11771585" cy="1789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Proposed Studies and Papers</a:t>
            </a:r>
            <a:endParaRPr lang="en-US" sz="5638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575F06-D95F-D63A-AFE9-81F721A5E0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 3"/>
          <p:cNvSpPr/>
          <p:nvPr/>
        </p:nvSpPr>
        <p:spPr>
          <a:xfrm>
            <a:off x="977462" y="2133600"/>
            <a:ext cx="9974317" cy="5255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IN" b="1" dirty="0">
                <a:solidFill>
                  <a:schemeClr val="bg1"/>
                </a:solidFill>
                <a:latin typeface="Montserrat" pitchFamily="2" charset="0"/>
              </a:rPr>
              <a:t>1. Research Paper: "</a:t>
            </a:r>
            <a:r>
              <a:rPr lang="en-IN" b="1" dirty="0" err="1">
                <a:solidFill>
                  <a:schemeClr val="bg1"/>
                </a:solidFill>
                <a:latin typeface="Montserrat" pitchFamily="2" charset="0"/>
              </a:rPr>
              <a:t>DeepBrainNet</a:t>
            </a:r>
            <a:r>
              <a:rPr lang="en-IN" b="1" dirty="0">
                <a:solidFill>
                  <a:schemeClr val="bg1"/>
                </a:solidFill>
                <a:latin typeface="Montserrat" pitchFamily="2" charset="0"/>
              </a:rPr>
              <a:t>: A Deep Learning Framework for Brain </a:t>
            </a:r>
            <a:r>
              <a:rPr lang="en-IN" b="1" dirty="0" err="1">
                <a:solidFill>
                  <a:schemeClr val="bg1"/>
                </a:solidFill>
                <a:latin typeface="Montserrat" pitchFamily="2" charset="0"/>
              </a:rPr>
              <a:t>Tumor</a:t>
            </a:r>
            <a:r>
              <a:rPr lang="en-IN" b="1" dirty="0">
                <a:solidFill>
                  <a:schemeClr val="bg1"/>
                </a:solidFill>
                <a:latin typeface="Montserrat" pitchFamily="2" charset="0"/>
              </a:rPr>
              <a:t> Detection"</a:t>
            </a:r>
            <a:endParaRPr lang="en-IN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en-IN" dirty="0" smtClean="0">
                <a:solidFill>
                  <a:schemeClr val="bg1"/>
                </a:solidFill>
                <a:latin typeface="Montserrat" pitchFamily="2" charset="0"/>
              </a:rPr>
              <a:t>Author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: </a:t>
            </a:r>
            <a:r>
              <a:rPr lang="en-IN" dirty="0" err="1">
                <a:solidFill>
                  <a:schemeClr val="bg1"/>
                </a:solidFill>
                <a:latin typeface="Montserrat" pitchFamily="2" charset="0"/>
              </a:rPr>
              <a:t>Dr.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 Sarah Johnson</a:t>
            </a:r>
          </a:p>
          <a:p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Methodology: Utilizes a convolutional neural network (CNN) architecture trained on MRI scans from the </a:t>
            </a:r>
            <a:r>
              <a:rPr lang="en-IN" dirty="0" err="1">
                <a:solidFill>
                  <a:schemeClr val="bg1"/>
                </a:solidFill>
                <a:latin typeface="Montserrat" pitchFamily="2" charset="0"/>
              </a:rPr>
              <a:t>BrainTumorDataset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 to accurately detect and classify brain </a:t>
            </a:r>
            <a:r>
              <a:rPr lang="en-IN" dirty="0" err="1">
                <a:solidFill>
                  <a:schemeClr val="bg1"/>
                </a:solidFill>
                <a:latin typeface="Montserrat" pitchFamily="2" charset="0"/>
              </a:rPr>
              <a:t>tumors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.</a:t>
            </a:r>
          </a:p>
          <a:p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Research Gap: While deep learning approaches have shown promising results in brain </a:t>
            </a:r>
            <a:r>
              <a:rPr lang="en-IN" dirty="0" err="1">
                <a:solidFill>
                  <a:schemeClr val="bg1"/>
                </a:solidFill>
                <a:latin typeface="Montserrat" pitchFamily="2" charset="0"/>
              </a:rPr>
              <a:t>tumor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 detection, there is a need for further investigation into the generalizability and scalability of these models across diverse patient populations and imaging protocols.</a:t>
            </a:r>
          </a:p>
          <a:p>
            <a:r>
              <a:rPr lang="en-IN" b="1" dirty="0">
                <a:solidFill>
                  <a:schemeClr val="bg1"/>
                </a:solidFill>
                <a:latin typeface="Montserrat" pitchFamily="2" charset="0"/>
              </a:rPr>
              <a:t>2. Research Paper: "</a:t>
            </a:r>
            <a:r>
              <a:rPr lang="en-IN" b="1" dirty="0" err="1">
                <a:solidFill>
                  <a:schemeClr val="bg1"/>
                </a:solidFill>
                <a:latin typeface="Montserrat" pitchFamily="2" charset="0"/>
              </a:rPr>
              <a:t>Radiomics</a:t>
            </a:r>
            <a:r>
              <a:rPr lang="en-IN" b="1" dirty="0">
                <a:solidFill>
                  <a:schemeClr val="bg1"/>
                </a:solidFill>
                <a:latin typeface="Montserrat" pitchFamily="2" charset="0"/>
              </a:rPr>
              <a:t>-Based Analysis for Glioma Subtype Classification"</a:t>
            </a:r>
            <a:endParaRPr lang="en-IN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en-IN" dirty="0" smtClean="0">
                <a:solidFill>
                  <a:schemeClr val="bg1"/>
                </a:solidFill>
                <a:latin typeface="Montserrat" pitchFamily="2" charset="0"/>
              </a:rPr>
              <a:t>Author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: </a:t>
            </a:r>
            <a:r>
              <a:rPr lang="en-IN" dirty="0" err="1">
                <a:solidFill>
                  <a:schemeClr val="bg1"/>
                </a:solidFill>
                <a:latin typeface="Montserrat" pitchFamily="2" charset="0"/>
              </a:rPr>
              <a:t>Dr.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 David Smith</a:t>
            </a:r>
          </a:p>
          <a:p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Methodology: Applies </a:t>
            </a:r>
            <a:r>
              <a:rPr lang="en-IN" dirty="0" err="1">
                <a:solidFill>
                  <a:schemeClr val="bg1"/>
                </a:solidFill>
                <a:latin typeface="Montserrat" pitchFamily="2" charset="0"/>
              </a:rPr>
              <a:t>radiomics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 analysis combined with machine learning algorithms, such as support vector machines (SVMs), to extract quantitative features from MRI scans in the </a:t>
            </a:r>
            <a:r>
              <a:rPr lang="en-IN" dirty="0" err="1">
                <a:solidFill>
                  <a:schemeClr val="bg1"/>
                </a:solidFill>
                <a:latin typeface="Montserrat" pitchFamily="2" charset="0"/>
              </a:rPr>
              <a:t>GliomaSubtypesDB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 and classify different subtypes of gliomas.</a:t>
            </a:r>
          </a:p>
          <a:p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Research Gap: Despite advancements in </a:t>
            </a:r>
            <a:r>
              <a:rPr lang="en-IN" dirty="0" err="1">
                <a:solidFill>
                  <a:schemeClr val="bg1"/>
                </a:solidFill>
                <a:latin typeface="Montserrat" pitchFamily="2" charset="0"/>
              </a:rPr>
              <a:t>radiomics</a:t>
            </a:r>
            <a:r>
              <a:rPr lang="en-IN" dirty="0">
                <a:solidFill>
                  <a:schemeClr val="bg1"/>
                </a:solidFill>
                <a:latin typeface="Montserrat" pitchFamily="2" charset="0"/>
              </a:rPr>
              <a:t>-based classification, there remains a lack of standardized feature extraction methods and validation protocols, limiting the reproducibility and clinical utility of these models.</a:t>
            </a:r>
          </a:p>
          <a:p>
            <a:pPr marL="342900" indent="-342900" algn="l">
              <a:lnSpc>
                <a:spcPts val="3608"/>
              </a:lnSpc>
              <a:buSzPct val="100000"/>
              <a:buChar char="•"/>
            </a:pPr>
            <a:endParaRPr lang="en-US" sz="2255" dirty="0">
              <a:solidFill>
                <a:srgbClr val="E2E6E9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8208" y="2776394"/>
            <a:ext cx="3822192" cy="353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985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Text 2"/>
          <p:cNvSpPr/>
          <p:nvPr/>
        </p:nvSpPr>
        <p:spPr>
          <a:xfrm>
            <a:off x="1429407" y="617992"/>
            <a:ext cx="11771585" cy="1789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48"/>
              </a:lnSpc>
              <a:buNone/>
            </a:pPr>
            <a:r>
              <a:rPr lang="en-US" sz="5638" b="1" kern="0" spc="-5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Proposed Studies and Papers</a:t>
            </a:r>
            <a:endParaRPr lang="en-US" sz="5638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575F06-D95F-D63A-AFE9-81F721A5E0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4" t="2" r="76246" b="7714"/>
          <a:stretch/>
        </p:blipFill>
        <p:spPr>
          <a:xfrm>
            <a:off x="291834" y="240743"/>
            <a:ext cx="853794" cy="143040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Text 3"/>
          <p:cNvSpPr/>
          <p:nvPr/>
        </p:nvSpPr>
        <p:spPr>
          <a:xfrm>
            <a:off x="977463" y="2133600"/>
            <a:ext cx="9154510" cy="5255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IN" b="1" dirty="0">
                <a:solidFill>
                  <a:schemeClr val="bg1"/>
                </a:solidFill>
              </a:rPr>
              <a:t>4. Research Paper: "Enhanced Brain </a:t>
            </a:r>
            <a:r>
              <a:rPr lang="en-IN" b="1" dirty="0" err="1">
                <a:solidFill>
                  <a:schemeClr val="bg1"/>
                </a:solidFill>
              </a:rPr>
              <a:t>Tumor</a:t>
            </a:r>
            <a:r>
              <a:rPr lang="en-IN" b="1" dirty="0">
                <a:solidFill>
                  <a:schemeClr val="bg1"/>
                </a:solidFill>
              </a:rPr>
              <a:t> Segmentation Using Attention </a:t>
            </a:r>
            <a:r>
              <a:rPr lang="en-IN" b="1" dirty="0" smtClean="0">
                <a:solidFill>
                  <a:schemeClr val="bg1"/>
                </a:solidFill>
              </a:rPr>
              <a:t>Mechanisms“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 smtClean="0">
                <a:solidFill>
                  <a:schemeClr val="bg1"/>
                </a:solidFill>
              </a:rPr>
              <a:t>Author</a:t>
            </a:r>
            <a:r>
              <a:rPr lang="en-IN" dirty="0">
                <a:solidFill>
                  <a:schemeClr val="bg1"/>
                </a:solidFill>
              </a:rPr>
              <a:t>: </a:t>
            </a:r>
            <a:r>
              <a:rPr lang="en-IN" dirty="0" err="1">
                <a:solidFill>
                  <a:schemeClr val="bg1"/>
                </a:solidFill>
              </a:rPr>
              <a:t>Dr.</a:t>
            </a:r>
            <a:r>
              <a:rPr lang="en-IN" dirty="0">
                <a:solidFill>
                  <a:schemeClr val="bg1"/>
                </a:solidFill>
              </a:rPr>
              <a:t> Michael Lee</a:t>
            </a:r>
          </a:p>
          <a:p>
            <a:r>
              <a:rPr lang="en-IN" dirty="0">
                <a:solidFill>
                  <a:schemeClr val="bg1"/>
                </a:solidFill>
              </a:rPr>
              <a:t>Methodology: Introduces an attention-based deep learning architecture for segmenting brain </a:t>
            </a:r>
            <a:r>
              <a:rPr lang="en-IN" dirty="0" err="1">
                <a:solidFill>
                  <a:schemeClr val="bg1"/>
                </a:solidFill>
              </a:rPr>
              <a:t>tumors</a:t>
            </a:r>
            <a:r>
              <a:rPr lang="en-IN" dirty="0">
                <a:solidFill>
                  <a:schemeClr val="bg1"/>
                </a:solidFill>
              </a:rPr>
              <a:t> on MRI scans from the </a:t>
            </a:r>
            <a:r>
              <a:rPr lang="en-IN" dirty="0" err="1">
                <a:solidFill>
                  <a:schemeClr val="bg1"/>
                </a:solidFill>
              </a:rPr>
              <a:t>EnhancedTumorSegDataset</a:t>
            </a:r>
            <a:r>
              <a:rPr lang="en-IN" dirty="0">
                <a:solidFill>
                  <a:schemeClr val="bg1"/>
                </a:solidFill>
              </a:rPr>
              <a:t>, leveraging attention mechanisms to focus on relevant regions and improve segmentation accuracy.</a:t>
            </a:r>
          </a:p>
          <a:p>
            <a:r>
              <a:rPr lang="en-IN" dirty="0">
                <a:solidFill>
                  <a:schemeClr val="bg1"/>
                </a:solidFill>
              </a:rPr>
              <a:t>Research Gap: Despite advancements in attention-based models, there is a need for robust evaluation metrics and validation strategies to assess model performance and generalizability across diverse patient cohorts and imaging settings.</a:t>
            </a:r>
          </a:p>
          <a:p>
            <a:r>
              <a:rPr lang="en-IN" b="1" dirty="0">
                <a:solidFill>
                  <a:schemeClr val="bg1"/>
                </a:solidFill>
              </a:rPr>
              <a:t>5. Research Paper: "Transfer Learning for Brain </a:t>
            </a:r>
            <a:r>
              <a:rPr lang="en-IN" b="1" dirty="0" err="1">
                <a:solidFill>
                  <a:schemeClr val="bg1"/>
                </a:solidFill>
              </a:rPr>
              <a:t>Tumor</a:t>
            </a:r>
            <a:r>
              <a:rPr lang="en-IN" b="1" dirty="0">
                <a:solidFill>
                  <a:schemeClr val="bg1"/>
                </a:solidFill>
              </a:rPr>
              <a:t> Detection in </a:t>
            </a:r>
            <a:r>
              <a:rPr lang="en-IN" b="1" dirty="0" err="1">
                <a:solidFill>
                  <a:schemeClr val="bg1"/>
                </a:solidFill>
              </a:rPr>
              <a:t>Pediatric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smtClean="0">
                <a:solidFill>
                  <a:schemeClr val="bg1"/>
                </a:solidFill>
              </a:rPr>
              <a:t>Patients“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 smtClean="0">
                <a:solidFill>
                  <a:schemeClr val="bg1"/>
                </a:solidFill>
              </a:rPr>
              <a:t>Author</a:t>
            </a:r>
            <a:r>
              <a:rPr lang="en-IN" dirty="0">
                <a:solidFill>
                  <a:schemeClr val="bg1"/>
                </a:solidFill>
              </a:rPr>
              <a:t>: </a:t>
            </a:r>
            <a:r>
              <a:rPr lang="en-IN" dirty="0" err="1">
                <a:solidFill>
                  <a:schemeClr val="bg1"/>
                </a:solidFill>
              </a:rPr>
              <a:t>Dr.</a:t>
            </a:r>
            <a:r>
              <a:rPr lang="en-IN" dirty="0">
                <a:solidFill>
                  <a:schemeClr val="bg1"/>
                </a:solidFill>
              </a:rPr>
              <a:t> Sophia Ramirez</a:t>
            </a:r>
          </a:p>
          <a:p>
            <a:r>
              <a:rPr lang="en-IN" dirty="0">
                <a:solidFill>
                  <a:schemeClr val="bg1"/>
                </a:solidFill>
              </a:rPr>
              <a:t>Methodology: Applies transfer learning techniques to pre-trained convolutional neural networks using MRI scans from the </a:t>
            </a:r>
            <a:r>
              <a:rPr lang="en-IN" dirty="0" err="1">
                <a:solidFill>
                  <a:schemeClr val="bg1"/>
                </a:solidFill>
              </a:rPr>
              <a:t>PediatricBrainTumorDB</a:t>
            </a:r>
            <a:r>
              <a:rPr lang="en-IN" dirty="0">
                <a:solidFill>
                  <a:schemeClr val="bg1"/>
                </a:solidFill>
              </a:rPr>
              <a:t>, aiming to improve brain </a:t>
            </a:r>
            <a:r>
              <a:rPr lang="en-IN" dirty="0" err="1">
                <a:solidFill>
                  <a:schemeClr val="bg1"/>
                </a:solidFill>
              </a:rPr>
              <a:t>tumor</a:t>
            </a:r>
            <a:r>
              <a:rPr lang="en-IN" dirty="0">
                <a:solidFill>
                  <a:schemeClr val="bg1"/>
                </a:solidFill>
              </a:rPr>
              <a:t> detection performance in </a:t>
            </a:r>
            <a:r>
              <a:rPr lang="en-IN" dirty="0" err="1">
                <a:solidFill>
                  <a:schemeClr val="bg1"/>
                </a:solidFill>
              </a:rPr>
              <a:t>pediatric</a:t>
            </a:r>
            <a:r>
              <a:rPr lang="en-IN" dirty="0">
                <a:solidFill>
                  <a:schemeClr val="bg1"/>
                </a:solidFill>
              </a:rPr>
              <a:t> patients.</a:t>
            </a:r>
          </a:p>
          <a:p>
            <a:r>
              <a:rPr lang="en-IN" dirty="0">
                <a:solidFill>
                  <a:schemeClr val="bg1"/>
                </a:solidFill>
              </a:rPr>
              <a:t>Research Gap: While transfer learning shows promise for leveraging pre-existing knowledge from large datasets, challenges persist in adapting pre-trained models to domain-specific characteristics and ensuring robust performance in </a:t>
            </a:r>
            <a:r>
              <a:rPr lang="en-IN" dirty="0" err="1">
                <a:solidFill>
                  <a:schemeClr val="bg1"/>
                </a:solidFill>
              </a:rPr>
              <a:t>pediatric</a:t>
            </a:r>
            <a:r>
              <a:rPr lang="en-IN" dirty="0">
                <a:solidFill>
                  <a:schemeClr val="bg1"/>
                </a:solidFill>
              </a:rPr>
              <a:t> populations with unique anatomical and pathological features.</a:t>
            </a:r>
          </a:p>
          <a:p>
            <a:endParaRPr lang="en-US" sz="2255" dirty="0">
              <a:solidFill>
                <a:srgbClr val="E2E6E9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1973" y="2870433"/>
            <a:ext cx="4414344" cy="266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566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1187</Words>
  <Application>Microsoft Office PowerPoint</Application>
  <PresentationFormat>Custom</PresentationFormat>
  <Paragraphs>130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Montserrat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Administrator</cp:lastModifiedBy>
  <cp:revision>13</cp:revision>
  <dcterms:created xsi:type="dcterms:W3CDTF">2024-02-26T17:08:23Z</dcterms:created>
  <dcterms:modified xsi:type="dcterms:W3CDTF">2024-02-28T19:24:05Z</dcterms:modified>
</cp:coreProperties>
</file>